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8" r:id="rId4"/>
    <p:sldId id="289" r:id="rId5"/>
    <p:sldId id="258" r:id="rId6"/>
    <p:sldId id="262" r:id="rId7"/>
    <p:sldId id="291" r:id="rId8"/>
    <p:sldId id="263" r:id="rId9"/>
    <p:sldId id="292" r:id="rId10"/>
    <p:sldId id="267" r:id="rId11"/>
    <p:sldId id="268" r:id="rId12"/>
    <p:sldId id="271" r:id="rId13"/>
    <p:sldId id="264" r:id="rId14"/>
    <p:sldId id="270" r:id="rId15"/>
    <p:sldId id="274" r:id="rId16"/>
    <p:sldId id="279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3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1829" autoAdjust="0"/>
  </p:normalViewPr>
  <p:slideViewPr>
    <p:cSldViewPr>
      <p:cViewPr varScale="1">
        <p:scale>
          <a:sx n="112" d="100"/>
          <a:sy n="112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9D5EFC-E2A9-4E7A-85F1-627BBECC80C6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93E446-B617-4B59-A12D-0B4757DA8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58AF0D-0F99-46E5-BC1B-9A4D27021B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F64E29-9FDF-4D8A-885A-D4892423FBE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4082EB-89B9-4558-B29E-D2BB8B33BA1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BF03-90DC-41D1-B9CD-7B5E997E357D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DF174-34EB-42B5-9E05-CB326E02F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9EB0-3AB3-45E5-BD42-D7FE5E5EA793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92D9-D24A-4CE5-BDDF-936915D9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A8D0-F2BE-434D-8D51-5803F53586F1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96B4-FC06-42CD-901E-A9ECAEBD0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DE11-3F37-4662-857C-6798388C6282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858E-38CD-448E-96DC-372648F49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C7CD-1953-46AA-9F49-23314DC379D6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9896-36BC-4FD1-B347-EF9D9272F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393C83-2B66-42AD-B0F6-0AF541838A3D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A57BF4-4868-44E8-8521-48A6BD231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B02B-97D1-41B6-B1DD-A5707C98ED07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7305-8552-4518-B5CE-91596ACBC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7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03B6-479C-44C7-9EA8-3C03B67F499D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A9F2-9478-40D4-AAE0-8693EC283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5369-47D2-45C7-B879-3978DF2F59A6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205C-FB58-424C-9460-456E7B0A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9514-F752-4AA2-89E0-BDB4844F6F55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0E4B-B107-410A-995F-C0BD7449D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8144-7C88-495C-85A6-AB0E5D4FAA17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1493-8FBD-4C14-95C1-39BE2975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5D43-902B-41B8-AAA2-AED26F9B4793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091B-57E3-43B7-9C17-34DC50D96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80899-DB71-46C6-9D73-186EAD149BAB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31D85-A2AF-40BF-B721-CC8661485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75" r:id="rId10"/>
    <p:sldLayoutId id="2147483676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6262B"/>
        </a:buClr>
        <a:buSzPct val="85000"/>
        <a:buFont typeface="Wingdings" pitchFamily="2" charset="2"/>
        <a:buChar char="n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C4C61"/>
        </a:buClr>
        <a:buSzPct val="75000"/>
        <a:buFont typeface="Wingdings" pitchFamily="2" charset="2"/>
        <a:buChar char="n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611A"/>
        </a:buClr>
        <a:buSzPct val="75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94461"/>
        </a:buClr>
        <a:buSzPct val="7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4149725"/>
            <a:ext cx="6400800" cy="1231900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x-none" b="1" smtClean="0"/>
              <a:t>  </a:t>
            </a:r>
            <a:r>
              <a:rPr lang="ru-RU" b="1" dirty="0"/>
              <a:t>Р</a:t>
            </a:r>
            <a:r>
              <a:rPr lang="x-none" b="1" smtClean="0"/>
              <a:t>ешени</a:t>
            </a:r>
            <a:r>
              <a:rPr lang="ru-RU" b="1" dirty="0" smtClean="0"/>
              <a:t>е</a:t>
            </a:r>
            <a:r>
              <a:rPr lang="x-none" b="1" smtClean="0"/>
              <a:t> </a:t>
            </a:r>
            <a:r>
              <a:rPr lang="ru-RU" b="1" dirty="0" smtClean="0"/>
              <a:t>Совета</a:t>
            </a:r>
            <a:endParaRPr lang="ru-RU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Улу-</a:t>
            </a:r>
            <a:r>
              <a:rPr lang="ru-RU" b="1" dirty="0" err="1" smtClean="0"/>
              <a:t>Юльскогоо</a:t>
            </a:r>
            <a:r>
              <a:rPr lang="x-none" b="1" smtClean="0"/>
              <a:t> </a:t>
            </a:r>
            <a:r>
              <a:rPr lang="x-none" b="1"/>
              <a:t>сельского поселения </a:t>
            </a:r>
            <a:r>
              <a:rPr lang="ru-RU" b="1" dirty="0" smtClean="0"/>
              <a:t> от 28.04.2017г. № 08</a:t>
            </a:r>
            <a:endParaRPr lang="ru-RU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x-none" b="1"/>
              <a:t>«</a:t>
            </a:r>
            <a:r>
              <a:rPr lang="x-none" b="1" smtClean="0"/>
              <a:t>О</a:t>
            </a:r>
            <a:r>
              <a:rPr lang="ru-RU" b="1" dirty="0" smtClean="0"/>
              <a:t>б утверждении отчета об исполнении бюджета муниципального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образования «Улу-</a:t>
            </a:r>
            <a:r>
              <a:rPr lang="ru-RU" b="1" dirty="0" err="1" smtClean="0"/>
              <a:t>Юльское</a:t>
            </a:r>
            <a:r>
              <a:rPr lang="ru-RU" b="1" dirty="0" smtClean="0"/>
              <a:t> сельское поселение»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за 2016 год</a:t>
            </a:r>
            <a:endParaRPr lang="ru-RU" dirty="0"/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66913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 для граждан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ПРИНЦИП разграничения</a:t>
            </a:r>
            <a:r>
              <a:rPr lang="ru-RU" altLang="ru-RU"/>
              <a:t> доходов, расходов и источников финансирования дефицита бюджета</a:t>
            </a:r>
          </a:p>
        </p:txBody>
      </p:sp>
      <p:sp>
        <p:nvSpPr>
          <p:cNvPr id="25603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доходов </a:t>
            </a:r>
            <a:r>
              <a:rPr lang="ru-RU" altLang="ru-RU" sz="160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расходов</a:t>
            </a:r>
            <a:r>
              <a:rPr lang="ru-RU" altLang="ru-RU" sz="160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25605" name="Picture 10" descr="fd9511e647e9fcee6bbfa44aac3b66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2184400"/>
            <a:ext cx="26241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6626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Поступления от уплаты </a:t>
            </a:r>
          </a:p>
          <a:p>
            <a:r>
              <a:rPr lang="ru-RU" altLang="ru-RU" sz="1400"/>
              <a:t>налогов, установленных </a:t>
            </a:r>
          </a:p>
          <a:p>
            <a:r>
              <a:rPr lang="ru-RU" altLang="ru-RU" sz="1400"/>
              <a:t>Налоговым Кодексом РФ:</a:t>
            </a:r>
          </a:p>
          <a:p>
            <a:r>
              <a:rPr lang="ru-RU" altLang="ru-RU" sz="1400"/>
              <a:t>-налог на доходы </a:t>
            </a:r>
          </a:p>
          <a:p>
            <a:r>
              <a:rPr lang="ru-RU" altLang="ru-RU" sz="140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/>
              <a:t>акцизы;</a:t>
            </a:r>
          </a:p>
          <a:p>
            <a:r>
              <a:rPr lang="ru-RU" altLang="ru-RU" sz="1400"/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/>
              <a:t>госпошлина</a:t>
            </a:r>
          </a:p>
        </p:txBody>
      </p:sp>
      <p:sp>
        <p:nvSpPr>
          <p:cNvPr id="26627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Платежи, установленные</a:t>
            </a:r>
          </a:p>
          <a:p>
            <a:r>
              <a:rPr lang="ru-RU" altLang="ru-RU" sz="1400"/>
              <a:t> законодательством </a:t>
            </a:r>
          </a:p>
          <a:p>
            <a:r>
              <a:rPr lang="ru-RU" altLang="ru-RU" sz="1400"/>
              <a:t>Российской Федерации:</a:t>
            </a:r>
          </a:p>
          <a:p>
            <a:r>
              <a:rPr lang="ru-RU" altLang="ru-RU" sz="1400"/>
              <a:t>-арендная плата за землю;</a:t>
            </a:r>
          </a:p>
          <a:p>
            <a:r>
              <a:rPr lang="ru-RU" altLang="ru-RU" sz="1400"/>
              <a:t>-доходы от использования</a:t>
            </a:r>
          </a:p>
          <a:p>
            <a:r>
              <a:rPr lang="ru-RU" altLang="ru-RU" sz="1400"/>
              <a:t>муниципального имущества;</a:t>
            </a:r>
          </a:p>
          <a:p>
            <a:r>
              <a:rPr lang="ru-RU" altLang="ru-RU" sz="1400"/>
              <a:t>-доходы от реализации</a:t>
            </a:r>
          </a:p>
          <a:p>
            <a:r>
              <a:rPr lang="ru-RU" altLang="ru-RU" sz="1400"/>
              <a:t>муниципального имущества;</a:t>
            </a:r>
          </a:p>
          <a:p>
            <a:r>
              <a:rPr lang="ru-RU" altLang="ru-RU" sz="1400"/>
              <a:t>-доходы от продажи</a:t>
            </a:r>
          </a:p>
          <a:p>
            <a:r>
              <a:rPr lang="ru-RU" altLang="ru-RU" sz="1400"/>
              <a:t>земельных участков;</a:t>
            </a:r>
          </a:p>
          <a:p>
            <a:r>
              <a:rPr lang="ru-RU" altLang="ru-RU" sz="1400"/>
              <a:t>-штрафы за нарушение </a:t>
            </a:r>
          </a:p>
          <a:p>
            <a:r>
              <a:rPr lang="ru-RU" altLang="ru-RU" sz="1400"/>
              <a:t>законодательства;</a:t>
            </a:r>
          </a:p>
          <a:p>
            <a:r>
              <a:rPr lang="ru-RU" altLang="ru-RU" sz="1400"/>
              <a:t>-прочие неналоговые доходы</a:t>
            </a:r>
          </a:p>
        </p:txBody>
      </p:sp>
      <p:sp>
        <p:nvSpPr>
          <p:cNvPr id="26628" name="Rectangle 21"/>
          <p:cNvSpPr>
            <a:spLocks noChangeArrowheads="1"/>
          </p:cNvSpPr>
          <p:nvPr/>
        </p:nvSpPr>
        <p:spPr bwMode="auto">
          <a:xfrm>
            <a:off x="6346825" y="3511550"/>
            <a:ext cx="2401888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/>
              <a:t>Поступления от других</a:t>
            </a:r>
          </a:p>
          <a:p>
            <a:pPr algn="ctr"/>
            <a:r>
              <a:rPr lang="ru-RU" altLang="ru-RU" sz="1400"/>
              <a:t> бюджетов (</a:t>
            </a:r>
            <a:r>
              <a:rPr lang="ru-RU" altLang="ru-RU" sz="1400" b="1"/>
              <a:t>межбюджетные </a:t>
            </a:r>
          </a:p>
          <a:p>
            <a:pPr algn="ctr"/>
            <a:r>
              <a:rPr lang="ru-RU" altLang="ru-RU" sz="1400" b="1"/>
              <a:t>трансферты</a:t>
            </a:r>
            <a:r>
              <a:rPr lang="ru-RU" altLang="ru-RU" sz="1400"/>
              <a:t>),организаций, </a:t>
            </a:r>
          </a:p>
          <a:p>
            <a:pPr algn="ctr"/>
            <a:r>
              <a:rPr lang="ru-RU" altLang="ru-RU" sz="1400"/>
              <a:t>граждан (кроме налоговых</a:t>
            </a:r>
          </a:p>
          <a:p>
            <a:pPr algn="ctr"/>
            <a:r>
              <a:rPr lang="ru-RU" altLang="ru-RU" sz="140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/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/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/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/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/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8674" name="AutoShape 8"/>
          <p:cNvSpPr>
            <a:spLocks noChangeArrowheads="1"/>
          </p:cNvSpPr>
          <p:nvPr/>
        </p:nvSpPr>
        <p:spPr bwMode="auto">
          <a:xfrm>
            <a:off x="2627313" y="2781300"/>
            <a:ext cx="4321175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/>
              <a:t>Межбюджетные трансферты</a:t>
            </a:r>
            <a:r>
              <a:rPr lang="ru-RU" altLang="ru-RU"/>
              <a:t> – </a:t>
            </a:r>
          </a:p>
          <a:p>
            <a:pPr algn="ctr"/>
            <a:r>
              <a:rPr lang="ru-RU" altLang="ru-RU" sz="1600"/>
              <a:t>это средства,</a:t>
            </a:r>
          </a:p>
          <a:p>
            <a:pPr algn="ctr"/>
            <a:r>
              <a:rPr lang="ru-RU" altLang="ru-RU" sz="1600"/>
              <a:t>предоставляемые одним бюджетом</a:t>
            </a:r>
          </a:p>
          <a:p>
            <a:pPr algn="ctr"/>
            <a:r>
              <a:rPr lang="ru-RU" altLang="ru-RU" sz="1600"/>
              <a:t>бюджетной системы Российской Федерации</a:t>
            </a:r>
          </a:p>
          <a:p>
            <a:pPr algn="ctr"/>
            <a:r>
              <a:rPr lang="ru-RU" altLang="ru-RU" sz="1600"/>
              <a:t>другому бюджету бюджетной системы </a:t>
            </a:r>
          </a:p>
          <a:p>
            <a:pPr algn="ctr"/>
            <a:r>
              <a:rPr lang="ru-RU" altLang="ru-RU" sz="160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107950" y="2230438"/>
            <a:ext cx="2303463" cy="24939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  <a:cs typeface="+mn-cs"/>
              </a:rPr>
              <a:t>Дотации</a:t>
            </a:r>
            <a:r>
              <a:rPr lang="ru-RU" i="1" dirty="0">
                <a:latin typeface="+mn-lt"/>
                <a:cs typeface="+mn-cs"/>
              </a:rPr>
              <a:t> </a:t>
            </a:r>
            <a:r>
              <a:rPr lang="ru-RU" sz="1400" i="1" dirty="0">
                <a:latin typeface="+mn-lt"/>
                <a:cs typeface="+mn-cs"/>
              </a:rPr>
              <a:t>(</a:t>
            </a:r>
            <a:r>
              <a:rPr lang="ru-RU" sz="1400" dirty="0">
                <a:latin typeface="+mn-lt"/>
                <a:cs typeface="+mn-cs"/>
              </a:rPr>
              <a:t>от лат. "</a:t>
            </a:r>
            <a:r>
              <a:rPr lang="en-US" sz="1400" dirty="0" err="1">
                <a:latin typeface="+mn-lt"/>
                <a:cs typeface="+mn-cs"/>
              </a:rPr>
              <a:t>Dotatio</a:t>
            </a:r>
            <a:r>
              <a:rPr lang="ru-RU" sz="1400" dirty="0">
                <a:latin typeface="+mn-lt"/>
                <a:cs typeface="+mn-cs"/>
              </a:rPr>
              <a:t>" – дар, пожертвование</a:t>
            </a:r>
            <a:r>
              <a:rPr lang="ru-RU" sz="1400" i="1" dirty="0">
                <a:latin typeface="+mn-lt"/>
                <a:cs typeface="+mn-cs"/>
              </a:rPr>
              <a:t>) – </a:t>
            </a:r>
            <a:r>
              <a:rPr lang="ru-RU" sz="1400" dirty="0">
                <a:latin typeface="+mn-lt"/>
                <a:cs typeface="+mn-cs"/>
              </a:rPr>
              <a:t>не имеют целевое назначение, муниципалитет вправе самостоятельно определять направление расходов</a:t>
            </a:r>
            <a:endParaRPr lang="ru-RU" sz="1400" i="1" dirty="0">
              <a:latin typeface="+mn-lt"/>
              <a:cs typeface="+mn-cs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107950" y="4868863"/>
            <a:ext cx="3527425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Субвенции</a:t>
            </a:r>
            <a:r>
              <a:rPr lang="ru-RU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Subvenire</a:t>
            </a:r>
            <a:r>
              <a:rPr lang="ru-RU" sz="1400">
                <a:latin typeface="+mn-lt"/>
                <a:cs typeface="+mn-cs"/>
              </a:rPr>
              <a:t>" –</a:t>
            </a:r>
            <a:r>
              <a:rPr lang="en-US" sz="1400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Субсидии</a:t>
            </a:r>
            <a:r>
              <a:rPr lang="ru-RU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Subsidium</a:t>
            </a:r>
            <a:r>
              <a:rPr lang="ru-RU" sz="1400">
                <a:latin typeface="+mn-lt"/>
                <a:cs typeface="+mn-cs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019925" y="2420938"/>
            <a:ext cx="2017713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Иные межбюджетные трансферты</a:t>
            </a:r>
            <a:r>
              <a:rPr lang="ru-RU">
                <a:latin typeface="+mn-lt"/>
                <a:cs typeface="+mn-cs"/>
              </a:rPr>
              <a:t> – </a:t>
            </a:r>
            <a:r>
              <a:rPr lang="ru-RU" sz="1400">
                <a:latin typeface="+mn-lt"/>
                <a:cs typeface="+mn-cs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95288" y="333375"/>
            <a:ext cx="8280400" cy="597535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и профицит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850" y="1773238"/>
            <a:ext cx="4319588" cy="143986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ДЕФИЦИТ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9338" y="1773238"/>
            <a:ext cx="4033837" cy="1439862"/>
          </a:xfrm>
          <a:prstGeom prst="roundRect">
            <a:avLst/>
          </a:prstGeom>
          <a:gradFill flip="none" rotWithShape="1">
            <a:gsLst>
              <a:gs pos="0">
                <a:srgbClr val="8DE38D">
                  <a:tint val="66000"/>
                  <a:satMod val="160000"/>
                </a:srgbClr>
              </a:gs>
              <a:gs pos="50000">
                <a:srgbClr val="8DE38D">
                  <a:tint val="44500"/>
                  <a:satMod val="160000"/>
                </a:srgbClr>
              </a:gs>
              <a:gs pos="100000">
                <a:srgbClr val="8DE38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ПРОФИЦИТ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293096"/>
            <a:ext cx="4320480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При дефицитном бюджете растет долг и (или)снижаются остатки средств (накопление)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3" y="4293096"/>
            <a:ext cx="4032448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B050"/>
                </a:solidFill>
              </a:rPr>
              <a:t>При </a:t>
            </a:r>
            <a:r>
              <a:rPr lang="ru-RU" sz="2400" dirty="0" err="1">
                <a:solidFill>
                  <a:srgbClr val="00B050"/>
                </a:solidFill>
              </a:rPr>
              <a:t>профицитном</a:t>
            </a:r>
            <a:r>
              <a:rPr lang="ru-RU" sz="2400" dirty="0">
                <a:solidFill>
                  <a:srgbClr val="00B050"/>
                </a:solidFill>
              </a:rPr>
              <a:t> бюджете снижается долг и (или) растут остатки средств (накопления)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488832" cy="59046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доходные источники бюджета               Улу-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за 2016 год 	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4213" y="1268413"/>
          <a:ext cx="7786687" cy="53117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20081"/>
                <a:gridCol w="3816423"/>
                <a:gridCol w="1666528"/>
                <a:gridCol w="1584176"/>
              </a:tblGrid>
              <a:tr h="370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  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</a:rPr>
                        <a:t>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Сумма </a:t>
                      </a:r>
                      <a:r>
                        <a:rPr lang="ru-RU" sz="1100" u="none" strike="noStrike" dirty="0" err="1">
                          <a:effectLst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к общему объему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96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21759,6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9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НАЛОГОВЫ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</a:rPr>
                        <a:t>3614,2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</a:rPr>
                        <a:t>16,6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942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в том числе: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0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2614,3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19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851,2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70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Налоги на товары (акцизы)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1404,3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4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354,8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0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2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999,9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78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977,7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4,5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2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Доходы от оказания платных услуг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8539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III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</a:rPr>
                        <a:t>БЕЗВОЗМЕЗДНЫЕ ПОСТУПЛЕНИЯ БЮДЖЕТОВ ДРУГИХ УРОВНЕЙ</a:t>
                      </a:r>
                    </a:p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18145,4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83,4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6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Дотация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3645,4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Субвенция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1132,3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1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Иные межбюджетные трансферты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14858,0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21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Возврат остатков субсидий,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субвенций и иных межбюджетных трансфертов, имеющих целевое назначение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-1490,3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</a:t>
            </a:r>
            <a:b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Улу-</a:t>
            </a:r>
            <a:r>
              <a:rPr lang="ru-RU" altLang="ru-RU" sz="2400" b="1" kern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Юльского</a:t>
            </a: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сельского поселения за 2016 год</a:t>
            </a:r>
            <a:b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/>
        </p:nvGraphicFramePr>
        <p:xfrm>
          <a:off x="539750" y="1628775"/>
          <a:ext cx="8132763" cy="46101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61616"/>
                <a:gridCol w="4896174"/>
                <a:gridCol w="1511472"/>
                <a:gridCol w="863698"/>
              </a:tblGrid>
              <a:tr h="43293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год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Сумма,</a:t>
                      </a:r>
                      <a:r>
                        <a:rPr lang="ru-RU" altLang="ru-RU" sz="1100" dirty="0" smtClean="0"/>
                        <a:t> </a:t>
                      </a:r>
                      <a:r>
                        <a:rPr lang="ru-RU" altLang="ru-RU" sz="1100" dirty="0" err="1" smtClean="0"/>
                        <a:t>тыс.руб</a:t>
                      </a:r>
                      <a:r>
                        <a:rPr lang="ru-RU" altLang="ru-RU" sz="1100" dirty="0" smtClean="0"/>
                        <a:t>.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2749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20103,6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</a:tr>
              <a:tr h="458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том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числе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вопросы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4472,2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2748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187,0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Национальная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безопасность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правоохранительная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деятельность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359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Национальная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экономика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1121,8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Жилищно-коммунальное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хозяйство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13021,7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64,8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Социальная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политика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1088,0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Физическая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спорт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140,2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52,4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920880" cy="5760640"/>
          </a:xfrm>
        </p:spPr>
        <p:txBody>
          <a:bodyPr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 исполнение бюджета Улу-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Юльского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сельского поселения за 2016 год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	Улу-</a:t>
            </a:r>
            <a:r>
              <a:rPr lang="ru-RU" sz="2400" dirty="0" err="1" smtClean="0">
                <a:solidFill>
                  <a:schemeClr val="tx1"/>
                </a:solidFill>
              </a:rPr>
              <a:t>Юльское</a:t>
            </a:r>
            <a:r>
              <a:rPr lang="ru-RU" sz="2400" dirty="0" smtClean="0">
                <a:solidFill>
                  <a:schemeClr val="tx1"/>
                </a:solidFill>
              </a:rPr>
              <a:t> сельское поселение закончила 2016 год с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профицитам</a:t>
            </a:r>
            <a:r>
              <a:rPr lang="ru-RU" sz="2400" dirty="0" smtClean="0">
                <a:solidFill>
                  <a:schemeClr val="tx1"/>
                </a:solidFill>
              </a:rPr>
              <a:t> бюджета на сумму 1 656,0 тысяч рублей. Эти денежные средства пришли в доход бюджета как целевые межбюджетные трансферты.</a:t>
            </a: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 плановом периоде сохраняется высокая степень зависимости муниципалитета от бюджетов вышестоящих уровней, поступление от других бюджетов бюджетной системы составило - 83,4%.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800200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6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/>
            </a:br>
            <a:r>
              <a:rPr lang="ru-RU" altLang="ru-RU" sz="1600" kern="0" dirty="0" smtClean="0"/>
              <a:t>"О бюджетном процессе в Улу-</a:t>
            </a:r>
            <a:r>
              <a:rPr lang="ru-RU" altLang="ru-RU" sz="1600" kern="0" dirty="0" err="1" smtClean="0"/>
              <a:t>Юльского</a:t>
            </a:r>
            <a:r>
              <a:rPr lang="ru-RU" altLang="ru-RU" sz="1600" kern="0" dirty="0" smtClean="0"/>
              <a:t> сельском поселении", утверждённым решением Собрания депутатов</a:t>
            </a:r>
            <a:r>
              <a:rPr lang="ru-RU" altLang="ru-RU" sz="1600" kern="0" dirty="0"/>
              <a:t> </a:t>
            </a:r>
            <a:r>
              <a:rPr lang="ru-RU" altLang="ru-RU" sz="1600" kern="0" dirty="0" smtClean="0"/>
              <a:t>Улу-</a:t>
            </a:r>
            <a:r>
              <a:rPr lang="ru-RU" altLang="ru-RU" sz="1600" kern="0" dirty="0" err="1" smtClean="0"/>
              <a:t>Юльского</a:t>
            </a:r>
            <a:endParaRPr lang="ru-RU" altLang="ru-RU" sz="1600" kern="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kern="0" dirty="0" smtClean="0"/>
              <a:t> сельского поселения  от 08.10.2015 г. № 14. По интересующим вопросам можно </a:t>
            </a:r>
            <a:r>
              <a:rPr lang="ru-RU" altLang="ru-RU" sz="1600" kern="0" dirty="0" err="1" smtClean="0"/>
              <a:t>обратися</a:t>
            </a:r>
            <a:r>
              <a:rPr lang="ru-RU" altLang="ru-RU" sz="1600" kern="0" dirty="0" smtClean="0"/>
              <a:t> в Администрацию муниципального образования Улу-</a:t>
            </a:r>
            <a:r>
              <a:rPr lang="ru-RU" altLang="ru-RU" sz="1600" kern="0" dirty="0" err="1" smtClean="0"/>
              <a:t>Юльское</a:t>
            </a:r>
            <a:r>
              <a:rPr lang="ru-RU" altLang="ru-RU" sz="1600" kern="0" dirty="0" smtClean="0"/>
              <a:t> сельское поселение к </a:t>
            </a:r>
            <a:r>
              <a:rPr lang="ru-RU" altLang="ru-RU" sz="1600" kern="0" dirty="0" err="1" smtClean="0"/>
              <a:t>ведущиму</a:t>
            </a:r>
            <a:r>
              <a:rPr lang="ru-RU" altLang="ru-RU" sz="1600" kern="0" dirty="0" smtClean="0"/>
              <a:t> специалисту </a:t>
            </a:r>
            <a:r>
              <a:rPr lang="ru-RU" altLang="ru-RU" sz="1600" kern="0" dirty="0" err="1" smtClean="0"/>
              <a:t>Вершининой</a:t>
            </a:r>
            <a:r>
              <a:rPr lang="ru-RU" altLang="ru-RU" sz="1600" kern="0" dirty="0" smtClean="0"/>
              <a:t> Наталье Михайловне,             телефон 44-3-70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Улу-</a:t>
            </a:r>
            <a:r>
              <a:rPr lang="ru-RU" sz="3600" b="1" i="1" dirty="0" err="1" smtClean="0">
                <a:solidFill>
                  <a:srgbClr val="00B0F0"/>
                </a:solidFill>
                <a:effectLst/>
              </a:rPr>
              <a:t>Юльского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сельского поселения!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 bwMode="auto">
          <a:xfrm>
            <a:off x="457200" y="1628775"/>
            <a:ext cx="8229600" cy="449738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Эффективное, ответственное и прозрачное управление муниципальными финансами Улу-Юльского 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Улу-Юльского сельского поселения за 2016 год является обеспечение прозрачности и открытости бюджетного процесса.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Улу-Юльского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Первомайского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Улу-Юльского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Улу-Юльского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«Бюджет для граждан»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31" y="1924770"/>
            <a:ext cx="8219257" cy="3096344"/>
          </a:xfrm>
        </p:spPr>
        <p:txBody>
          <a:bodyPr/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 Вами «Бюджет для граждан», который познакомит Вас с отчетом об исполнении бюджета Улу-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Юльского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сельского поселения за 2016 год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175125"/>
          </a:xfrm>
        </p:spPr>
        <p:txBody>
          <a:bodyPr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«Бюджет для граждан» </a:t>
            </a:r>
            <a:r>
              <a:rPr lang="ru-RU" dirty="0" smtClean="0"/>
              <a:t>–</a:t>
            </a:r>
            <a:r>
              <a:rPr lang="ru-RU" sz="4000" b="1" dirty="0" smtClean="0"/>
              <a:t> </a:t>
            </a:r>
            <a:r>
              <a:rPr lang="ru-RU" dirty="0" smtClean="0"/>
              <a:t>представляет собой отдельный аналитический документ, разрабатываемый в целях предоставления гражданам актуальной информации об исполнении бюджета Улу-</a:t>
            </a:r>
            <a:r>
              <a:rPr lang="ru-RU" dirty="0" err="1" smtClean="0"/>
              <a:t>Юльского</a:t>
            </a:r>
            <a:r>
              <a:rPr lang="ru-RU" dirty="0" smtClean="0"/>
              <a:t> сельского поселения в формате, доступном для широкого круга пользователей. Мы постарались в доступной и понятной для граждан форме показать основные параметры исполнения бюджета за 2016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flbuh.ru/wp-content/uploads/2012/06/16177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85162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  процесс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0482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Бюджетный</a:t>
            </a:r>
          </a:p>
          <a:p>
            <a:pPr algn="ctr"/>
            <a:r>
              <a:rPr lang="ru-RU" altLang="ru-RU" sz="2400" b="1"/>
              <a:t>процесс</a:t>
            </a:r>
          </a:p>
        </p:txBody>
      </p:sp>
      <p:sp>
        <p:nvSpPr>
          <p:cNvPr id="20483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Утверждение </a:t>
            </a:r>
          </a:p>
          <a:p>
            <a:pPr algn="ctr"/>
            <a:r>
              <a:rPr lang="ru-RU" altLang="ru-RU"/>
              <a:t>отчёта об исполнении</a:t>
            </a:r>
          </a:p>
          <a:p>
            <a:pPr algn="ctr"/>
            <a:r>
              <a:rPr lang="ru-RU" altLang="ru-RU"/>
              <a:t> бюджета </a:t>
            </a:r>
          </a:p>
          <a:p>
            <a:pPr algn="ctr"/>
            <a:r>
              <a:rPr lang="ru-RU" altLang="ru-RU"/>
              <a:t>предыдущего года</a:t>
            </a:r>
          </a:p>
        </p:txBody>
      </p:sp>
      <p:sp>
        <p:nvSpPr>
          <p:cNvPr id="20484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Формирование</a:t>
            </a:r>
          </a:p>
          <a:p>
            <a:pPr algn="ctr"/>
            <a:r>
              <a:rPr lang="ru-RU" altLang="ru-RU"/>
              <a:t>отчёта об исполнении</a:t>
            </a:r>
          </a:p>
          <a:p>
            <a:pPr algn="ctr"/>
            <a:r>
              <a:rPr lang="ru-RU" altLang="ru-RU"/>
              <a:t>бюджета </a:t>
            </a:r>
          </a:p>
          <a:p>
            <a:pPr algn="ctr"/>
            <a:r>
              <a:rPr lang="ru-RU" altLang="ru-RU"/>
              <a:t>предыдущего года</a:t>
            </a:r>
          </a:p>
        </p:txBody>
      </p:sp>
      <p:sp>
        <p:nvSpPr>
          <p:cNvPr id="20485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Исполнение </a:t>
            </a:r>
          </a:p>
          <a:p>
            <a:pPr algn="ctr"/>
            <a:r>
              <a:rPr lang="ru-RU" altLang="ru-RU"/>
              <a:t>бюджета </a:t>
            </a:r>
          </a:p>
          <a:p>
            <a:pPr algn="ctr"/>
            <a:r>
              <a:rPr lang="ru-RU" altLang="ru-RU"/>
              <a:t>в текущем году</a:t>
            </a:r>
          </a:p>
        </p:txBody>
      </p:sp>
      <p:sp>
        <p:nvSpPr>
          <p:cNvPr id="20486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Утверждение </a:t>
            </a:r>
          </a:p>
          <a:p>
            <a:pPr algn="ctr"/>
            <a:r>
              <a:rPr lang="ru-RU" altLang="ru-RU"/>
              <a:t>бюджета</a:t>
            </a:r>
          </a:p>
          <a:p>
            <a:pPr algn="ctr"/>
            <a:r>
              <a:rPr lang="ru-RU" altLang="ru-RU"/>
              <a:t>очередного года</a:t>
            </a:r>
          </a:p>
        </p:txBody>
      </p:sp>
      <p:sp>
        <p:nvSpPr>
          <p:cNvPr id="20487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Рассмотрение</a:t>
            </a:r>
          </a:p>
          <a:p>
            <a:pPr algn="ctr"/>
            <a:r>
              <a:rPr lang="ru-RU" altLang="ru-RU"/>
              <a:t>проекта бюджета</a:t>
            </a:r>
          </a:p>
          <a:p>
            <a:pPr algn="ctr"/>
            <a:r>
              <a:rPr lang="ru-RU" altLang="ru-RU"/>
              <a:t>очередного года</a:t>
            </a:r>
          </a:p>
        </p:txBody>
      </p:sp>
      <p:sp>
        <p:nvSpPr>
          <p:cNvPr id="20488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Составление </a:t>
            </a:r>
          </a:p>
          <a:p>
            <a:pPr algn="ctr"/>
            <a:r>
              <a:rPr lang="ru-RU" altLang="ru-RU"/>
              <a:t>проекта бюджета</a:t>
            </a:r>
          </a:p>
          <a:p>
            <a:pPr algn="ctr"/>
            <a:r>
              <a:rPr lang="ru-RU" altLang="ru-RU"/>
              <a:t> очередного года</a:t>
            </a:r>
          </a:p>
        </p:txBody>
      </p:sp>
      <p:sp>
        <p:nvSpPr>
          <p:cNvPr id="20489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AutoShape 52"/>
          <p:cNvSpPr>
            <a:spLocks noChangeArrowheads="1"/>
          </p:cNvSpPr>
          <p:nvPr/>
        </p:nvSpPr>
        <p:spPr bwMode="auto">
          <a:xfrm rot="-6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9" name="AutoShape 56"/>
          <p:cNvSpPr>
            <a:spLocks noChangeArrowheads="1"/>
          </p:cNvSpPr>
          <p:nvPr/>
        </p:nvSpPr>
        <p:spPr bwMode="auto">
          <a:xfrm rot="-96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00" name="AutoShape 58"/>
          <p:cNvSpPr>
            <a:spLocks noChangeArrowheads="1"/>
          </p:cNvSpPr>
          <p:nvPr/>
        </p:nvSpPr>
        <p:spPr bwMode="auto">
          <a:xfrm rot="-54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 ТАКОЕ   БЮДЖЕТ?</a:t>
            </a:r>
            <a:br>
              <a:rPr lang="ru-RU" sz="36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900" b="1" i="1" u="sng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  муниципального образования</a:t>
            </a:r>
            <a:r>
              <a:rPr lang="ru-RU" sz="19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ru-RU" sz="19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</a:t>
            </a:r>
            <a:endParaRPr lang="ru-RU" sz="1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0563" y="1484313"/>
            <a:ext cx="4392612" cy="518477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400" b="1" dirty="0" smtClean="0"/>
              <a:t>Для чего поселению необходим бюджет?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За счет средств бюджета поселения: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/>
              <a:t>о</a:t>
            </a:r>
            <a:r>
              <a:rPr lang="ru-RU" sz="1200" dirty="0" smtClean="0"/>
              <a:t>беспечивается деятельность органов местного самоуправления нашего поселения, финансируется проведение местных выборов;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/>
              <a:t>о</a:t>
            </a:r>
            <a:r>
              <a:rPr lang="ru-RU" sz="1200" dirty="0" smtClean="0"/>
              <a:t>существляется </a:t>
            </a:r>
            <a:r>
              <a:rPr lang="ru-RU" sz="1200" dirty="0" err="1" smtClean="0"/>
              <a:t>похозяйственный</a:t>
            </a:r>
            <a:r>
              <a:rPr lang="ru-RU" sz="1200" dirty="0" smtClean="0"/>
              <a:t> учет; содержатся объекты, находящиеся в муниципальной собственности; обеспечивается противопожарная безопасность;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/>
              <a:t>о</a:t>
            </a:r>
            <a:r>
              <a:rPr lang="ru-RU" sz="1200" dirty="0" smtClean="0"/>
              <a:t>существляется мобилизационная и вневойсковая подготовка;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/>
              <a:t>р</a:t>
            </a:r>
            <a:r>
              <a:rPr lang="ru-RU" sz="1200" dirty="0" smtClean="0"/>
              <a:t>емонтируются дороги местного значения;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 smtClean="0"/>
              <a:t>осуществляется мероприятия по защите населения и территории от чрезвычайных ситуаций природного и техногенного характера;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/>
              <a:t>о</a:t>
            </a:r>
            <a:r>
              <a:rPr lang="ru-RU" sz="1200" dirty="0" smtClean="0"/>
              <a:t>существляется поддержка жилищного хозяйства; проводится подготовка объектов коммунального хозяйства к отопительному периоду, включая ремонты;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/>
              <a:t>п</a:t>
            </a:r>
            <a:r>
              <a:rPr lang="ru-RU" sz="1200" dirty="0" smtClean="0"/>
              <a:t>роводятся работы по благоустройству населенных пунктов;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/>
              <a:t>о</a:t>
            </a:r>
            <a:r>
              <a:rPr lang="ru-RU" sz="1200" dirty="0" smtClean="0"/>
              <a:t>беспечиваются условия для развития физической культуры и массового спорта;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/>
              <a:t>о</a:t>
            </a:r>
            <a:r>
              <a:rPr lang="ru-RU" sz="1200" dirty="0" smtClean="0"/>
              <a:t>существляются другие мероприятия, необходимые для социального – экономического развития нашего поселения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200" dirty="0" smtClean="0"/>
              <a:t>Все это – </a:t>
            </a:r>
            <a:r>
              <a:rPr lang="ru-RU" sz="1200" b="1" dirty="0" smtClean="0"/>
              <a:t>расходные обязательства Улу-</a:t>
            </a:r>
            <a:r>
              <a:rPr lang="ru-RU" sz="1200" b="1" dirty="0" err="1" smtClean="0"/>
              <a:t>Юльского</a:t>
            </a:r>
            <a:r>
              <a:rPr lang="ru-RU" sz="1200" b="1" dirty="0" smtClean="0"/>
              <a:t> поселения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76475"/>
            <a:ext cx="4176713" cy="331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4005263"/>
            <a:ext cx="3743325" cy="2678112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3554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620713"/>
            <a:ext cx="2795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8313" y="3065463"/>
            <a:ext cx="7974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91436"/>
            <a:ext cx="8496944" cy="54076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kumimoji="1" lang="ru-RU" sz="31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ДОХОДЫ  БЮДЖЕТА </a:t>
            </a:r>
            <a:r>
              <a:rPr kumimoji="1" lang="ru-RU" sz="2800" b="1" kern="0" dirty="0">
                <a:solidFill>
                  <a:srgbClr val="3F2D32"/>
                </a:solidFill>
                <a:latin typeface="+mn-lt"/>
                <a:cs typeface="+mn-cs"/>
              </a:rPr>
              <a:t>– </a:t>
            </a:r>
            <a:r>
              <a:rPr kumimoji="1" lang="ru-RU" sz="2800" kern="0" dirty="0">
                <a:solidFill>
                  <a:srgbClr val="3F2D32"/>
                </a:solidFill>
                <a:latin typeface="+mn-lt"/>
                <a:cs typeface="+mn-cs"/>
              </a:rPr>
              <a:t>поступление в бюджет денежных средств.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kumimoji="1" lang="ru-RU" sz="31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РАСХОДЫ БЮДЖЕТА </a:t>
            </a:r>
            <a:r>
              <a:rPr kumimoji="1" lang="ru-RU" sz="2800" kern="0" dirty="0">
                <a:solidFill>
                  <a:srgbClr val="3F2D32"/>
                </a:solidFill>
                <a:latin typeface="+mn-lt"/>
                <a:cs typeface="+mn-cs"/>
              </a:rPr>
              <a:t>– выплачиваемые из бюджета денежные средства.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kumimoji="1" lang="ru-RU" sz="31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ДЕФИЦИТ</a:t>
            </a:r>
            <a:r>
              <a:rPr kumimoji="1" lang="ru-RU" sz="3200" kern="0" dirty="0">
                <a:solidFill>
                  <a:srgbClr val="3F2D32"/>
                </a:solidFill>
                <a:latin typeface="+mn-lt"/>
                <a:cs typeface="+mn-cs"/>
              </a:rPr>
              <a:t> </a:t>
            </a:r>
            <a:r>
              <a:rPr kumimoji="1" lang="ru-RU" sz="3200" b="1" kern="0" dirty="0">
                <a:solidFill>
                  <a:srgbClr val="3F2D32"/>
                </a:solidFill>
                <a:latin typeface="+mn-lt"/>
                <a:cs typeface="+mn-cs"/>
              </a:rPr>
              <a:t>–</a:t>
            </a:r>
            <a:r>
              <a:rPr kumimoji="1" lang="ru-RU" sz="3200" kern="0" dirty="0">
                <a:solidFill>
                  <a:srgbClr val="3F2D32"/>
                </a:solidFill>
                <a:latin typeface="+mn-lt"/>
                <a:cs typeface="+mn-cs"/>
              </a:rPr>
              <a:t> </a:t>
            </a:r>
            <a:r>
              <a:rPr kumimoji="1" lang="ru-RU" sz="2800" kern="0" dirty="0">
                <a:solidFill>
                  <a:srgbClr val="3F2D32"/>
                </a:solidFill>
                <a:latin typeface="+mn-lt"/>
                <a:cs typeface="+mn-cs"/>
              </a:rPr>
              <a:t>превышение расходов бюджета над его доходами.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kumimoji="1" lang="ru-RU" sz="31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ПРОФИЦИТ </a:t>
            </a:r>
            <a:r>
              <a:rPr kumimoji="1" lang="ru-RU" sz="3100" b="1" kern="0" dirty="0">
                <a:solidFill>
                  <a:srgbClr val="3F2D32"/>
                </a:solidFill>
                <a:latin typeface="+mn-lt"/>
                <a:cs typeface="+mn-cs"/>
              </a:rPr>
              <a:t>–</a:t>
            </a:r>
            <a:r>
              <a:rPr kumimoji="1" lang="ru-RU" sz="2800" kern="0" dirty="0">
                <a:solidFill>
                  <a:srgbClr val="3F2D32"/>
                </a:solidFill>
                <a:latin typeface="+mn-lt"/>
                <a:cs typeface="+mn-cs"/>
              </a:rPr>
              <a:t> превышение доходов бюджета над его расходами.</a:t>
            </a:r>
            <a:endParaRPr kumimoji="1" lang="ru-RU" sz="2000" kern="0" dirty="0">
              <a:solidFill>
                <a:srgbClr val="3F2D32"/>
              </a:solidFill>
              <a:latin typeface="+mn-lt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kumimoji="1" lang="ru-RU" sz="2800" kern="0" dirty="0">
                <a:solidFill>
                  <a:srgbClr val="3F2D32"/>
                </a:solidFill>
                <a:latin typeface="+mn-lt"/>
                <a:cs typeface="+mn-cs"/>
              </a:rPr>
              <a:t>Сбалансированность бюджета по доходам и расходам – основополагающее требования, предъявляемое к органам, составляющим и утверждающим бюджет.</a:t>
            </a:r>
            <a:endParaRPr kumimoji="1" lang="ru-RU" sz="2800" kern="0" dirty="0">
              <a:solidFill>
                <a:srgbClr val="3F2D3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1558</TotalTime>
  <Words>801</Words>
  <Application>Microsoft Office PowerPoint</Application>
  <PresentationFormat>Экран (4:3)</PresentationFormat>
  <Paragraphs>209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Calibri</vt:lpstr>
      <vt:lpstr>Arial</vt:lpstr>
      <vt:lpstr>Wingdings</vt:lpstr>
      <vt:lpstr>Times New Roman</vt:lpstr>
      <vt:lpstr>YamatoPainting</vt:lpstr>
      <vt:lpstr>YamatoPainting</vt:lpstr>
      <vt:lpstr>YamatoPainting</vt:lpstr>
      <vt:lpstr>YamatoPainting</vt:lpstr>
      <vt:lpstr>YamatoPainting</vt:lpstr>
      <vt:lpstr>Слайд 1</vt:lpstr>
      <vt:lpstr>Слайд 2</vt:lpstr>
      <vt:lpstr>«Бюджет для граждан»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</cp:lastModifiedBy>
  <cp:revision>184</cp:revision>
  <cp:lastPrinted>2017-02-27T14:27:09Z</cp:lastPrinted>
  <dcterms:created xsi:type="dcterms:W3CDTF">2014-05-12T16:47:43Z</dcterms:created>
  <dcterms:modified xsi:type="dcterms:W3CDTF">2017-05-25T07:32:00Z</dcterms:modified>
</cp:coreProperties>
</file>