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8" r:id="rId4"/>
    <p:sldId id="289" r:id="rId5"/>
    <p:sldId id="258" r:id="rId6"/>
    <p:sldId id="262" r:id="rId7"/>
    <p:sldId id="291" r:id="rId8"/>
    <p:sldId id="263" r:id="rId9"/>
    <p:sldId id="292" r:id="rId10"/>
    <p:sldId id="267" r:id="rId11"/>
    <p:sldId id="268" r:id="rId12"/>
    <p:sldId id="271" r:id="rId13"/>
    <p:sldId id="264" r:id="rId14"/>
    <p:sldId id="270" r:id="rId15"/>
    <p:sldId id="274" r:id="rId16"/>
    <p:sldId id="279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6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47500" lnSpcReduction="20000"/>
          </a:bodyPr>
          <a:lstStyle/>
          <a:p>
            <a:r>
              <a:rPr lang="x-none" b="1" smtClean="0"/>
              <a:t>  </a:t>
            </a:r>
            <a:r>
              <a:rPr lang="ru-RU" b="1" dirty="0"/>
              <a:t>Р</a:t>
            </a:r>
            <a:r>
              <a:rPr lang="x-none" b="1" smtClean="0"/>
              <a:t>ешени</a:t>
            </a:r>
            <a:r>
              <a:rPr lang="ru-RU" b="1" dirty="0" smtClean="0"/>
              <a:t>е</a:t>
            </a:r>
            <a:r>
              <a:rPr lang="x-none" b="1" smtClean="0"/>
              <a:t> </a:t>
            </a:r>
            <a:r>
              <a:rPr lang="ru-RU" b="1" dirty="0" smtClean="0"/>
              <a:t>Совета</a:t>
            </a:r>
            <a:endParaRPr lang="ru-RU" dirty="0"/>
          </a:p>
          <a:p>
            <a:r>
              <a:rPr lang="ru-RU" b="1" dirty="0" smtClean="0"/>
              <a:t>Улу-</a:t>
            </a:r>
            <a:r>
              <a:rPr lang="ru-RU" b="1" dirty="0" err="1" smtClean="0"/>
              <a:t>Юльского</a:t>
            </a:r>
            <a:r>
              <a:rPr lang="x-none" b="1" smtClean="0"/>
              <a:t> </a:t>
            </a:r>
            <a:r>
              <a:rPr lang="x-none" b="1"/>
              <a:t>сельского поселения </a:t>
            </a:r>
            <a:r>
              <a:rPr lang="ru-RU" b="1" dirty="0" smtClean="0"/>
              <a:t> от </a:t>
            </a:r>
            <a:r>
              <a:rPr lang="ru-RU" b="1" dirty="0" smtClean="0"/>
              <a:t>27.05.2022г</a:t>
            </a:r>
            <a:r>
              <a:rPr lang="ru-RU" b="1" dirty="0" smtClean="0"/>
              <a:t>. № </a:t>
            </a:r>
            <a:r>
              <a:rPr lang="ru-RU" b="1" dirty="0" smtClean="0"/>
              <a:t>08</a:t>
            </a:r>
            <a:endParaRPr lang="ru-RU" dirty="0"/>
          </a:p>
          <a:p>
            <a:r>
              <a:rPr lang="x-none" b="1"/>
              <a:t>«</a:t>
            </a:r>
            <a:r>
              <a:rPr lang="x-none" b="1" smtClean="0"/>
              <a:t>О</a:t>
            </a:r>
            <a:r>
              <a:rPr lang="ru-RU" b="1" dirty="0" smtClean="0"/>
              <a:t>б утверждении отчета об исполнении бюджета муниципального </a:t>
            </a:r>
          </a:p>
          <a:p>
            <a:r>
              <a:rPr lang="ru-RU" b="1" dirty="0" smtClean="0"/>
              <a:t>образования «Улу-</a:t>
            </a:r>
            <a:r>
              <a:rPr lang="ru-RU" b="1" dirty="0" err="1" smtClean="0"/>
              <a:t>Юльское</a:t>
            </a:r>
            <a:r>
              <a:rPr lang="ru-RU" b="1" dirty="0" smtClean="0"/>
              <a:t> сельское поселение» </a:t>
            </a:r>
          </a:p>
          <a:p>
            <a:r>
              <a:rPr lang="ru-RU" b="1" dirty="0" smtClean="0"/>
              <a:t>за </a:t>
            </a:r>
            <a:r>
              <a:rPr lang="ru-RU" b="1" dirty="0" smtClean="0"/>
              <a:t>2021 </a:t>
            </a:r>
            <a:r>
              <a:rPr lang="ru-RU" b="1" dirty="0" smtClean="0"/>
              <a:t>год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</a:t>
            </a:r>
            <a:r>
              <a:rPr lang="ru-RU" altLang="ru-RU" sz="1400" dirty="0" smtClean="0"/>
              <a:t>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400856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</a:t>
            </a:r>
            <a:r>
              <a:rPr lang="ru-RU" altLang="ru-RU" sz="1400" b="1" dirty="0"/>
              <a:t>межбюджетные </a:t>
            </a:r>
          </a:p>
          <a:p>
            <a:pPr algn="ctr"/>
            <a:r>
              <a:rPr lang="ru-RU" altLang="ru-RU" sz="1400" b="1" dirty="0"/>
              <a:t>трансферты</a:t>
            </a:r>
            <a:r>
              <a:rPr lang="ru-RU" altLang="ru-RU" sz="1400" dirty="0"/>
              <a:t>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699792" y="2781300"/>
            <a:ext cx="432048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107504" y="2230665"/>
            <a:ext cx="2520280" cy="249447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 smtClean="0"/>
              <a:t>не имеют целевое назначение, муниципалитет вправе самостоятельно определять направление расходов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107504" y="4868863"/>
            <a:ext cx="3527871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020272" y="2420938"/>
            <a:ext cx="2017366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597666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772817"/>
            <a:ext cx="4320480" cy="14401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ДЕФИЦИТ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772817"/>
            <a:ext cx="4032448" cy="1440160"/>
          </a:xfrm>
          <a:prstGeom prst="roundRect">
            <a:avLst/>
          </a:prstGeom>
          <a:gradFill flip="none" rotWithShape="1">
            <a:gsLst>
              <a:gs pos="0">
                <a:srgbClr val="8DE38D">
                  <a:tint val="66000"/>
                  <a:satMod val="160000"/>
                </a:srgbClr>
              </a:gs>
              <a:gs pos="50000">
                <a:srgbClr val="8DE38D">
                  <a:tint val="44500"/>
                  <a:satMod val="160000"/>
                </a:srgbClr>
              </a:gs>
              <a:gs pos="100000">
                <a:srgbClr val="8DE38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ПРОФИЦИТ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293096"/>
            <a:ext cx="4320480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При дефицитном бюджете растет долг и (или)снижаются остатки средств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3" y="4293096"/>
            <a:ext cx="403244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При </a:t>
            </a:r>
            <a:r>
              <a:rPr lang="ru-RU" sz="2400" dirty="0" err="1" smtClean="0">
                <a:solidFill>
                  <a:srgbClr val="00B050"/>
                </a:solidFill>
              </a:rPr>
              <a:t>профицитном</a:t>
            </a:r>
            <a:r>
              <a:rPr lang="ru-RU" sz="2400" dirty="0" smtClean="0">
                <a:solidFill>
                  <a:srgbClr val="00B050"/>
                </a:solidFill>
              </a:rPr>
              <a:t> бюджете снижается долг и (или) растут остатки средств (накопления)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488832" cy="59046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доходные источники бюджета              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	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85083"/>
              </p:ext>
            </p:extLst>
          </p:nvPr>
        </p:nvGraphicFramePr>
        <p:xfrm>
          <a:off x="683568" y="1268759"/>
          <a:ext cx="7787208" cy="528999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081"/>
                <a:gridCol w="3816423"/>
                <a:gridCol w="1666528"/>
                <a:gridCol w="1584176"/>
              </a:tblGrid>
              <a:tr h="370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  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 </a:t>
                      </a:r>
                      <a:r>
                        <a:rPr lang="ru-RU" sz="1100" u="none" strike="noStrike" dirty="0">
                          <a:effectLst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</a:t>
                      </a:r>
                      <a:r>
                        <a:rPr lang="ru-RU" sz="1100" u="none" strike="noStrike" dirty="0" err="1">
                          <a:effectLst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к общему объему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96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30 346,5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НАЛОГОВЫ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2 840,0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942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в том числе: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0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2 341,7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1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</a:rPr>
                        <a:t>286,9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0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Налоги на товары (акцизы)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754,5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4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300,3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80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22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498,3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78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187,5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Прочие неналоговые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8539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III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БЕЗВОЗМЕЗДНЫЕ ПОСТУПЛЕНИЯ БЮДЖЕТОВ ДРУГИХ УРОВНЕЙ</a:t>
                      </a: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27 506,5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90,7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Дотация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 </a:t>
                      </a:r>
                      <a:r>
                        <a:rPr lang="ru-RU" sz="1100" u="none" strike="noStrike" dirty="0" smtClean="0">
                          <a:effectLst/>
                        </a:rPr>
                        <a:t>151,8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Субвенция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284,9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1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Иные межбюджетные трансферты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23 069,8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21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безвозмездные 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Улу-</a:t>
            </a:r>
            <a:r>
              <a:rPr lang="ru-RU" altLang="ru-RU" sz="2400" b="1" kern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b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altLang="ru-RU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38249"/>
              </p:ext>
            </p:extLst>
          </p:nvPr>
        </p:nvGraphicFramePr>
        <p:xfrm>
          <a:off x="539553" y="1628800"/>
          <a:ext cx="8132960" cy="429298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61616"/>
                <a:gridCol w="4896174"/>
                <a:gridCol w="1371001"/>
                <a:gridCol w="1004169"/>
              </a:tblGrid>
              <a:tr h="43293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Сумма,</a:t>
                      </a:r>
                      <a:r>
                        <a:rPr lang="ru-RU" altLang="ru-RU" sz="1100" dirty="0" smtClean="0"/>
                        <a:t> тыс</a:t>
                      </a:r>
                      <a:r>
                        <a:rPr lang="ru-RU" altLang="ru-RU" sz="1100" dirty="0" smtClean="0"/>
                        <a:t>. руб</a:t>
                      </a:r>
                      <a:r>
                        <a:rPr lang="ru-RU" altLang="ru-RU" sz="1100" dirty="0" smtClean="0"/>
                        <a:t>.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9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30 164,1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</a:tr>
              <a:tr h="458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том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числе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937,6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2748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284,9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безопасность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правоохранительная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деятельность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359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Национальная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экономика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4 485,0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14,9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Жилищно-коммунальное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хозяйство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20 434,6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67,7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Социальная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политика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  <a:tr h="427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920880" cy="5760640"/>
          </a:xfrm>
          <a:ln>
            <a:noFill/>
          </a:ln>
        </p:spPr>
        <p:txBody>
          <a:bodyPr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исполнение бюджета Улу-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Юльского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сельского поселения за 2020 год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Улу-</a:t>
            </a:r>
            <a:r>
              <a:rPr lang="ru-RU" sz="2400" dirty="0" err="1" smtClean="0">
                <a:solidFill>
                  <a:schemeClr val="tx1"/>
                </a:solidFill>
              </a:rPr>
              <a:t>Юльское</a:t>
            </a:r>
            <a:r>
              <a:rPr lang="ru-RU" sz="2400" dirty="0" smtClean="0">
                <a:solidFill>
                  <a:schemeClr val="tx1"/>
                </a:solidFill>
              </a:rPr>
              <a:t> сельское поселение закончила 2020 год с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дефицитом</a:t>
            </a:r>
            <a:r>
              <a:rPr lang="ru-RU" sz="2400" dirty="0" smtClean="0">
                <a:solidFill>
                  <a:schemeClr val="tx1"/>
                </a:solidFill>
              </a:rPr>
              <a:t> бюджета на сумму 513,0 тысяч рублей.  </a:t>
            </a: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енежные средства взяты с остатков средств  для обеспечение дорожной деятельности, а также участие в создании мест (площадок) накопления твердых бытовых отходов (приобретение мусорных баков)).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 плановом периоде сохраняется высокая степень зависимости муниципалитета от бюджетов вышестоящих уровней, поступление от других бюджетов бюджетной системы составило – 85,5%.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800200"/>
          </a:xfrm>
          <a:prstGeom prst="rect">
            <a:avLst/>
          </a:prstGeom>
          <a:noFill/>
        </p:spPr>
        <p:txBody>
          <a:bodyPr vert="horz" rtlCol="0" anchor="ctr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/>
            </a:br>
            <a:r>
              <a:rPr lang="ru-RU" altLang="ru-RU" sz="1600" kern="0" dirty="0" smtClean="0"/>
              <a:t>"О бюджетном процессе в Улу-</a:t>
            </a:r>
            <a:r>
              <a:rPr lang="ru-RU" altLang="ru-RU" sz="1600" kern="0" dirty="0" err="1" smtClean="0"/>
              <a:t>Юльского</a:t>
            </a:r>
            <a:r>
              <a:rPr lang="ru-RU" altLang="ru-RU" sz="1600" kern="0" dirty="0" smtClean="0"/>
              <a:t> сельском поселении", утверждённым решением Совета депутатов</a:t>
            </a:r>
            <a:r>
              <a:rPr lang="ru-RU" altLang="ru-RU" sz="1600" kern="0" dirty="0"/>
              <a:t> </a:t>
            </a:r>
            <a:r>
              <a:rPr lang="ru-RU" altLang="ru-RU" sz="1600" kern="0" dirty="0" smtClean="0"/>
              <a:t>Улу-</a:t>
            </a:r>
            <a:r>
              <a:rPr lang="ru-RU" altLang="ru-RU" sz="1600" kern="0" dirty="0" err="1" smtClean="0"/>
              <a:t>Юльского</a:t>
            </a:r>
            <a:endParaRPr lang="ru-RU" altLang="ru-RU" sz="1600" kern="0" dirty="0" smtClean="0"/>
          </a:p>
          <a:p>
            <a:r>
              <a:rPr lang="ru-RU" altLang="ru-RU" sz="1600" kern="0" dirty="0" smtClean="0"/>
              <a:t> сельского поселения  от 29.12.2020 г. </a:t>
            </a:r>
            <a:r>
              <a:rPr lang="ru-RU" altLang="ru-RU" sz="1600" kern="0" smtClean="0"/>
              <a:t>№ 18. </a:t>
            </a:r>
            <a:r>
              <a:rPr lang="ru-RU" altLang="ru-RU" sz="1600" kern="0" dirty="0" smtClean="0"/>
              <a:t>По интересующим вопросам можно обратится в Администрацию муниципального образования «Улу-</a:t>
            </a:r>
            <a:r>
              <a:rPr lang="ru-RU" altLang="ru-RU" sz="1600" kern="0" dirty="0" err="1" smtClean="0"/>
              <a:t>Юльское</a:t>
            </a:r>
            <a:r>
              <a:rPr lang="ru-RU" altLang="ru-RU" sz="1600" kern="0" dirty="0" smtClean="0"/>
              <a:t> сельское поселение» к ведущему специалисту </a:t>
            </a:r>
            <a:r>
              <a:rPr lang="ru-RU" altLang="ru-RU" sz="1600" kern="0" dirty="0" err="1" smtClean="0"/>
              <a:t>Вершининой</a:t>
            </a:r>
            <a:r>
              <a:rPr lang="ru-RU" altLang="ru-RU" sz="1600" kern="0" dirty="0" smtClean="0"/>
              <a:t> Наталье Михайловне,             телефон 44-3-70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Улу-</a:t>
            </a:r>
            <a:r>
              <a:rPr lang="ru-RU" sz="3600" b="1" i="1" dirty="0" err="1" smtClean="0">
                <a:solidFill>
                  <a:srgbClr val="00B0F0"/>
                </a:solidFill>
                <a:effectLst/>
              </a:rPr>
              <a:t>Юльского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сельского поселения!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Улу-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30963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 Вами «Бюджет для граждан», который познакомит Вас с отчетом об исполнении бюджета Улу-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Юльского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сельского поселения за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2021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«Бюджет для граждан» </a:t>
            </a:r>
            <a:r>
              <a:rPr lang="ru-RU" dirty="0" smtClean="0"/>
              <a:t>–</a:t>
            </a:r>
            <a:r>
              <a:rPr lang="ru-RU" sz="4000" b="1" dirty="0" smtClean="0"/>
              <a:t> </a:t>
            </a:r>
            <a:r>
              <a:rPr lang="ru-RU" dirty="0" smtClean="0"/>
              <a:t>представляет собой отдельный аналитический документ, разрабатываемый в целях предоставления гражданам актуальной информации об исполнении бюджета Улу-</a:t>
            </a:r>
            <a:r>
              <a:rPr lang="ru-RU" dirty="0" err="1" smtClean="0"/>
              <a:t>Юльского</a:t>
            </a:r>
            <a:r>
              <a:rPr lang="ru-RU" dirty="0" smtClean="0"/>
              <a:t> сельского поселения в формате, доступном для широкого круга пользователей. Мы постарались в доступной и понятной для граждан форме показать основные параметры исполнения бюджета за </a:t>
            </a:r>
            <a:r>
              <a:rPr lang="ru-RU" dirty="0" smtClean="0"/>
              <a:t>2021 </a:t>
            </a:r>
            <a:r>
              <a:rPr lang="ru-RU" dirty="0" smtClean="0"/>
              <a:t>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  процесс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 ТАКОЕ   БЮДЖЕТ?</a:t>
            </a:r>
            <a:br>
              <a:rPr lang="ru-RU" sz="36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900" b="1" i="1" u="sng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  муниципального образования</a:t>
            </a:r>
            <a:r>
              <a:rPr lang="ru-RU" sz="19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ru-RU" sz="19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a:t>
            </a:r>
            <a:endParaRPr lang="ru-RU" sz="1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Для чего поселению необходим бюджет?</a:t>
            </a:r>
          </a:p>
          <a:p>
            <a:pPr marL="0" indent="0">
              <a:buNone/>
            </a:pPr>
            <a:r>
              <a:rPr lang="ru-RU" sz="1200" dirty="0" smtClean="0"/>
              <a:t>За счет средств бюджета поселения: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беспечивается деятельность органов местного самоуправления нашего поселения, финансируется проведение местных выборов;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</a:t>
            </a:r>
            <a:r>
              <a:rPr lang="ru-RU" sz="1200" dirty="0" err="1" smtClean="0"/>
              <a:t>похозяйственный</a:t>
            </a:r>
            <a:r>
              <a:rPr lang="ru-RU" sz="1200" dirty="0" smtClean="0"/>
              <a:t> учет; содержатся объекты, находящиеся в муниципальной собственности; обеспечивается противопожарная безопасность;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мобилизационная и вневойсковая подготовка;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р</a:t>
            </a:r>
            <a:r>
              <a:rPr lang="ru-RU" sz="1200" dirty="0" smtClean="0"/>
              <a:t>емонтируются дороги местного значения;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осуществляется мероприятия по защите населения и территории от чрезвычайных ситуаций природного и техногенного характера;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существляется поддержка жилищного хозяйства; проводится подготовка объектов коммунального хозяйства к отопительному периоду, включая ремонты;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п</a:t>
            </a:r>
            <a:r>
              <a:rPr lang="ru-RU" sz="1200" dirty="0" smtClean="0"/>
              <a:t>роводятся работы по благоустройству населенных пунктов;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/>
              <a:t>о</a:t>
            </a:r>
            <a:r>
              <a:rPr lang="ru-RU" sz="1200" dirty="0" smtClean="0"/>
              <a:t>существляются другие мероприятия, необходимые для социального – экономического развития нашего поселения</a:t>
            </a:r>
          </a:p>
          <a:p>
            <a:pPr>
              <a:buFont typeface="Wingdings" pitchFamily="2" charset="2"/>
              <a:buChar char="§"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Все это – </a:t>
            </a:r>
            <a:r>
              <a:rPr lang="ru-RU" sz="1200" b="1" dirty="0" smtClean="0"/>
              <a:t>расходные обязательства Улу-</a:t>
            </a:r>
            <a:r>
              <a:rPr lang="ru-RU" sz="1200" b="1" dirty="0" err="1" smtClean="0"/>
              <a:t>Юльского</a:t>
            </a:r>
            <a:r>
              <a:rPr lang="ru-RU" sz="1200" b="1" dirty="0" smtClean="0"/>
              <a:t> поселения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026"/>
            <a:ext cx="4176464" cy="33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9" y="62068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Юльского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91436"/>
            <a:ext cx="8496944" cy="540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ДОХОДЫ  БЮДЖЕТА </a:t>
            </a:r>
            <a:r>
              <a:rPr kumimoji="1" lang="ru-RU" sz="2800" b="1" kern="0" dirty="0">
                <a:solidFill>
                  <a:srgbClr val="3F2D32"/>
                </a:solidFill>
              </a:rPr>
              <a:t>– </a:t>
            </a:r>
            <a:r>
              <a:rPr kumimoji="1" lang="ru-RU" sz="2800" kern="0" dirty="0">
                <a:solidFill>
                  <a:srgbClr val="3F2D32"/>
                </a:solidFill>
              </a:rPr>
              <a:t>поступление в бюджет денежных средств.</a:t>
            </a:r>
          </a:p>
          <a:p>
            <a:pPr lvl="0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РАСХОДЫ БЮДЖЕТА </a:t>
            </a:r>
            <a:r>
              <a:rPr kumimoji="1" lang="ru-RU" sz="2800" kern="0" dirty="0">
                <a:solidFill>
                  <a:srgbClr val="3F2D32"/>
                </a:solidFill>
              </a:rPr>
              <a:t>– выплачиваемые из бюджета денежные средства.</a:t>
            </a: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ДЕФИЦИТ</a:t>
            </a:r>
            <a:r>
              <a:rPr kumimoji="1" lang="ru-RU" sz="3200" kern="0" dirty="0" smtClean="0">
                <a:solidFill>
                  <a:srgbClr val="3F2D32"/>
                </a:solidFill>
              </a:rPr>
              <a:t> </a:t>
            </a:r>
            <a:r>
              <a:rPr kumimoji="1" lang="ru-RU" sz="3200" b="1" kern="0" dirty="0" smtClean="0">
                <a:solidFill>
                  <a:srgbClr val="3F2D32"/>
                </a:solidFill>
              </a:rPr>
              <a:t>–</a:t>
            </a:r>
            <a:r>
              <a:rPr kumimoji="1" lang="ru-RU" sz="3200" kern="0" dirty="0" smtClean="0">
                <a:solidFill>
                  <a:srgbClr val="3F2D32"/>
                </a:solidFill>
              </a:rPr>
              <a:t> </a:t>
            </a:r>
            <a:r>
              <a:rPr kumimoji="1" lang="ru-RU" sz="2800" kern="0" dirty="0" smtClean="0">
                <a:solidFill>
                  <a:srgbClr val="3F2D32"/>
                </a:solidFill>
              </a:rPr>
              <a:t>превышение расходов бюджета над его доходами.</a:t>
            </a: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31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ПРОФИЦИТ </a:t>
            </a:r>
            <a:r>
              <a:rPr kumimoji="1" lang="ru-RU" sz="3100" b="1" kern="0" dirty="0" smtClean="0">
                <a:solidFill>
                  <a:srgbClr val="3F2D32"/>
                </a:solidFill>
              </a:rPr>
              <a:t>–</a:t>
            </a:r>
            <a:r>
              <a:rPr kumimoji="1" lang="ru-RU" sz="2800" kern="0" dirty="0" smtClean="0">
                <a:solidFill>
                  <a:srgbClr val="3F2D32"/>
                </a:solidFill>
              </a:rPr>
              <a:t> превышение доходов бюджета над его расходами.</a:t>
            </a:r>
            <a:endParaRPr kumimoji="1" lang="ru-RU" sz="2000" kern="0" dirty="0" smtClean="0">
              <a:solidFill>
                <a:srgbClr val="3F2D32"/>
              </a:solidFill>
            </a:endParaRPr>
          </a:p>
          <a:p>
            <a:pPr lvl="0" algn="just">
              <a:spcBef>
                <a:spcPct val="20000"/>
              </a:spcBef>
              <a:buClr>
                <a:prstClr val="black"/>
              </a:buClr>
            </a:pPr>
            <a:r>
              <a:rPr kumimoji="1" lang="ru-RU" sz="2800" kern="0" dirty="0" smtClean="0">
                <a:solidFill>
                  <a:srgbClr val="3F2D32"/>
                </a:solidFill>
              </a:rPr>
              <a:t>Сбалансированность бюджета по доходам и расходам – основополагающее требования, предъявляемое к органам, составляющим и утверждающим бюджет.</a:t>
            </a:r>
            <a:endParaRPr kumimoji="1" lang="ru-RU" sz="2800" kern="0" dirty="0">
              <a:solidFill>
                <a:srgbClr val="3F2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1871</TotalTime>
  <Words>930</Words>
  <Application>Microsoft Office PowerPoint</Application>
  <PresentationFormat>Экран (4:3)</PresentationFormat>
  <Paragraphs>235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YamatoPainting</vt:lpstr>
      <vt:lpstr>Презентация PowerPoint</vt:lpstr>
      <vt:lpstr>Уважаемые жители Улу-Юльского сельского поселения!</vt:lpstr>
      <vt:lpstr>Презентация PowerPoint</vt:lpstr>
      <vt:lpstr> </vt:lpstr>
      <vt:lpstr>Презентация PowerPoint</vt:lpstr>
      <vt:lpstr>    Бюджетный  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ЧТО  ТАКОЕ   БЮДЖЕТ? БЮДЖЕТ  муниципального образования –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М</cp:lastModifiedBy>
  <cp:revision>214</cp:revision>
  <cp:lastPrinted>2017-02-27T14:27:09Z</cp:lastPrinted>
  <dcterms:created xsi:type="dcterms:W3CDTF">2014-05-12T16:47:43Z</dcterms:created>
  <dcterms:modified xsi:type="dcterms:W3CDTF">2022-06-16T04:14:17Z</dcterms:modified>
</cp:coreProperties>
</file>